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72D"/>
    <a:srgbClr val="001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p:scale>
          <a:sx n="75" d="100"/>
          <a:sy n="75" d="100"/>
        </p:scale>
        <p:origin x="4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2025/5/11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5.emf"/><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https://qr.quel.jp/tmp/a522df6578971b176d6ea4d0392a1581a9d568cd.png" TargetMode="External"/><Relationship Id="rId9" Type="http://schemas.openxmlformats.org/officeDocument/2006/relationships/image" Target="../media/image7.jpe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7.jpeg"/><Relationship Id="rId12"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19.jpeg"/><Relationship Id="rId10" Type="http://schemas.openxmlformats.org/officeDocument/2006/relationships/image" Target="../media/image5.emf"/><Relationship Id="rId4" Type="http://schemas.openxmlformats.org/officeDocument/2006/relationships/image" Target="../media/image18.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5310112E-BD4F-BFF5-9936-22B712C833E6}"/>
              </a:ext>
            </a:extLst>
          </p:cNvPr>
          <p:cNvSpPr txBox="1"/>
          <p:nvPr/>
        </p:nvSpPr>
        <p:spPr>
          <a:xfrm>
            <a:off x="4025365" y="3151592"/>
            <a:ext cx="3378123" cy="577081"/>
          </a:xfrm>
          <a:prstGeom prst="rect">
            <a:avLst/>
          </a:prstGeom>
          <a:noFill/>
          <a:ln>
            <a:noFill/>
          </a:ln>
        </p:spPr>
        <p:txBody>
          <a:bodyPr wrap="square" rtlCol="0">
            <a:spAutoFit/>
          </a:bodyPr>
          <a:lstStyle/>
          <a:p>
            <a:pPr algn="l">
              <a:buNone/>
            </a:pPr>
            <a:r>
              <a:rPr lang="ja-JP" altLang="en-US" sz="1050" dirty="0">
                <a:solidFill>
                  <a:sysClr val="windowText" lastClr="000000"/>
                </a:solidFill>
                <a:latin typeface="+mn-ea"/>
                <a:cs typeface="Segoe UI" panose="020B0502040204020203" pitchFamily="34" charset="0"/>
              </a:rPr>
              <a:t>設計エンジニアがシステム性能を仮想で評価、</a:t>
            </a:r>
            <a:endParaRPr lang="en-US" altLang="ja-JP" sz="1050" dirty="0">
              <a:solidFill>
                <a:sysClr val="windowText" lastClr="000000"/>
              </a:solidFill>
              <a:latin typeface="+mn-ea"/>
              <a:cs typeface="Segoe UI" panose="020B0502040204020203" pitchFamily="34" charset="0"/>
            </a:endParaRPr>
          </a:p>
          <a:p>
            <a:pPr algn="l">
              <a:buNone/>
            </a:pPr>
            <a:r>
              <a:rPr lang="ja-JP" altLang="en-US" sz="1050" dirty="0">
                <a:solidFill>
                  <a:sysClr val="windowText" lastClr="000000"/>
                </a:solidFill>
                <a:latin typeface="+mn-ea"/>
                <a:cs typeface="Segoe UI" panose="020B0502040204020203" pitchFamily="34" charset="0"/>
              </a:rPr>
              <a:t>最適化できるメカトロニクス・システム・シミュレーション・プラットフォーム</a:t>
            </a:r>
            <a:endParaRPr lang="en-US" altLang="ja-JP" sz="1050" dirty="0">
              <a:solidFill>
                <a:sysClr val="windowText" lastClr="000000"/>
              </a:solidFill>
              <a:latin typeface="+mn-ea"/>
              <a:cs typeface="Segoe UI" panose="020B0502040204020203" pitchFamily="34" charset="0"/>
            </a:endParaRPr>
          </a:p>
        </p:txBody>
      </p:sp>
      <p:cxnSp>
        <p:nvCxnSpPr>
          <p:cNvPr id="59" name="直線コネクタ 58">
            <a:extLst>
              <a:ext uri="{FF2B5EF4-FFF2-40B4-BE49-F238E27FC236}">
                <a16:creationId xmlns:a16="http://schemas.microsoft.com/office/drawing/2014/main" id="{CDF55E97-AE38-F083-CF7F-239FB490BF43}"/>
              </a:ext>
            </a:extLst>
          </p:cNvPr>
          <p:cNvCxnSpPr>
            <a:cxnSpLocks/>
          </p:cNvCxnSpPr>
          <p:nvPr/>
        </p:nvCxnSpPr>
        <p:spPr>
          <a:xfrm>
            <a:off x="4042206" y="3090304"/>
            <a:ext cx="3126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54503" y="2391072"/>
            <a:ext cx="4595977" cy="369332"/>
          </a:xfrm>
          <a:prstGeom prst="rect">
            <a:avLst/>
          </a:prstGeom>
          <a:noFill/>
          <a:ln>
            <a:noFill/>
          </a:ln>
        </p:spPr>
        <p:txBody>
          <a:bodyPr wrap="square" rtlCol="0">
            <a:spAutoFit/>
          </a:bodyPr>
          <a:lstStyle/>
          <a:p>
            <a:pPr>
              <a:buNone/>
            </a:pPr>
            <a:r>
              <a:rPr lang="ja-JP" altLang="en-US" b="1" dirty="0">
                <a:solidFill>
                  <a:srgbClr val="000000"/>
                </a:solidFill>
                <a:latin typeface="+mn-ea"/>
              </a:rPr>
              <a:t>重機エンジニアリング シミュレーション</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562325" y="3735776"/>
            <a:ext cx="4898925" cy="707886"/>
          </a:xfrm>
          <a:prstGeom prst="rect">
            <a:avLst/>
          </a:prstGeom>
          <a:noFill/>
          <a:ln w="6350">
            <a:solidFill>
              <a:schemeClr val="bg1">
                <a:lumMod val="75000"/>
              </a:schemeClr>
            </a:solidFill>
          </a:ln>
        </p:spPr>
        <p:txBody>
          <a:bodyPr wrap="square" rtlCol="0">
            <a:spAutoFit/>
          </a:bodyPr>
          <a:lstStyle/>
          <a:p>
            <a:pPr algn="l">
              <a:buNone/>
            </a:pPr>
            <a:r>
              <a:rPr lang="ja-JP" altLang="en-US" sz="800" dirty="0">
                <a:solidFill>
                  <a:sysClr val="windowText" lastClr="000000"/>
                </a:solidFill>
                <a:latin typeface="+mn-ea"/>
                <a:cs typeface="Segoe UI" panose="020B0502040204020203" pitchFamily="34" charset="0"/>
              </a:rPr>
              <a:t>重機は過酷な条件で稼働するものであり、すべての構成コンポーネントがそれに耐えられなければなりません。重機メーカーはこれらの要件を満たすために、高性能な機器を疲労寿命を低下させずに設計するという課題に直面しています。シミュレーションに基づいた耐久性解析は、構造エンジニアリングにおける弱い箇所の特定と、設計の最適化に役立ちます。有効な解析を実行するためには、現実的な稼働荷重を与えてシミュレーションを実施することが必要です。</a:t>
            </a:r>
            <a:endParaRPr lang="en-US" altLang="ja-JP" sz="800" dirty="0">
              <a:solidFill>
                <a:sysClr val="windowText" lastClr="000000"/>
              </a:solidFill>
              <a:latin typeface="+mn-ea"/>
              <a:cs typeface="Segoe UI" panose="020B0502040204020203" pitchFamily="34" charset="0"/>
            </a:endParaRPr>
          </a:p>
        </p:txBody>
      </p:sp>
      <p:sp>
        <p:nvSpPr>
          <p:cNvPr id="1090" name="テキスト ボックス 1089">
            <a:extLst>
              <a:ext uri="{FF2B5EF4-FFF2-40B4-BE49-F238E27FC236}">
                <a16:creationId xmlns:a16="http://schemas.microsoft.com/office/drawing/2014/main" id="{C9740935-D907-0884-9DB8-F1C324F426A9}"/>
              </a:ext>
            </a:extLst>
          </p:cNvPr>
          <p:cNvSpPr txBox="1"/>
          <p:nvPr/>
        </p:nvSpPr>
        <p:spPr>
          <a:xfrm>
            <a:off x="4009618" y="2724868"/>
            <a:ext cx="3471396" cy="369332"/>
          </a:xfrm>
          <a:prstGeom prst="rect">
            <a:avLst/>
          </a:prstGeom>
          <a:noFill/>
        </p:spPr>
        <p:txBody>
          <a:bodyPr wrap="square" rtlCol="0">
            <a:spAutoFit/>
          </a:bodyPr>
          <a:lstStyle/>
          <a:p>
            <a:r>
              <a:rPr lang="en-US" altLang="ja-JP" b="1" i="0" dirty="0">
                <a:effectLst/>
                <a:latin typeface="3ds"/>
              </a:rPr>
              <a:t>Simcenter System Simulation</a:t>
            </a:r>
          </a:p>
        </p:txBody>
      </p:sp>
      <p:grpSp>
        <p:nvGrpSpPr>
          <p:cNvPr id="1123" name="グループ化 1122">
            <a:extLst>
              <a:ext uri="{FF2B5EF4-FFF2-40B4-BE49-F238E27FC236}">
                <a16:creationId xmlns:a16="http://schemas.microsoft.com/office/drawing/2014/main" id="{66FF0E96-79FB-0B3B-4FDB-6D5D2F9FF506}"/>
              </a:ext>
            </a:extLst>
          </p:cNvPr>
          <p:cNvGrpSpPr/>
          <p:nvPr/>
        </p:nvGrpSpPr>
        <p:grpSpPr>
          <a:xfrm>
            <a:off x="1276668" y="9991183"/>
            <a:ext cx="5064760" cy="696004"/>
            <a:chOff x="1276668" y="9873571"/>
            <a:chExt cx="5064760" cy="696004"/>
          </a:xfrm>
        </p:grpSpPr>
        <p:sp>
          <p:nvSpPr>
            <p:cNvPr id="1124" name="WordArt 177">
              <a:extLst>
                <a:ext uri="{FF2B5EF4-FFF2-40B4-BE49-F238E27FC236}">
                  <a16:creationId xmlns:a16="http://schemas.microsoft.com/office/drawing/2014/main" id="{79A3BF0D-8D41-9AF4-056D-19CA886076CD}"/>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1125" name="WordArt 178">
              <a:extLst>
                <a:ext uri="{FF2B5EF4-FFF2-40B4-BE49-F238E27FC236}">
                  <a16:creationId xmlns:a16="http://schemas.microsoft.com/office/drawing/2014/main" id="{33B80430-0D1C-F4F6-3A9F-0108303FDCA5}"/>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1126" name="Picture 179">
              <a:extLst>
                <a:ext uri="{FF2B5EF4-FFF2-40B4-BE49-F238E27FC236}">
                  <a16:creationId xmlns:a16="http://schemas.microsoft.com/office/drawing/2014/main" id="{E75A3D3E-9923-DECE-5D3D-59EF994F6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 name="WordArt 180">
              <a:extLst>
                <a:ext uri="{FF2B5EF4-FFF2-40B4-BE49-F238E27FC236}">
                  <a16:creationId xmlns:a16="http://schemas.microsoft.com/office/drawing/2014/main" id="{E90C5563-3C3D-BC64-B5A7-511582ED7632}"/>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1128" name="Picture 181">
              <a:extLst>
                <a:ext uri="{FF2B5EF4-FFF2-40B4-BE49-F238E27FC236}">
                  <a16:creationId xmlns:a16="http://schemas.microsoft.com/office/drawing/2014/main" id="{8752B56A-DE99-F4C9-5E29-C1EF1C14FA0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 name="Group 182">
              <a:extLst>
                <a:ext uri="{FF2B5EF4-FFF2-40B4-BE49-F238E27FC236}">
                  <a16:creationId xmlns:a16="http://schemas.microsoft.com/office/drawing/2014/main" id="{00500CE8-6AEA-B6F8-25BA-60B5A1384A90}"/>
                </a:ext>
              </a:extLst>
            </p:cNvPr>
            <p:cNvGrpSpPr>
              <a:grpSpLocks/>
            </p:cNvGrpSpPr>
            <p:nvPr/>
          </p:nvGrpSpPr>
          <p:grpSpPr bwMode="auto">
            <a:xfrm>
              <a:off x="1276668" y="9936440"/>
              <a:ext cx="1924050" cy="370863"/>
              <a:chOff x="1415" y="3999"/>
              <a:chExt cx="8197" cy="1580"/>
            </a:xfrm>
          </p:grpSpPr>
          <p:sp>
            <p:nvSpPr>
              <p:cNvPr id="1130" name="AutoShape 183">
                <a:extLst>
                  <a:ext uri="{FF2B5EF4-FFF2-40B4-BE49-F238E27FC236}">
                    <a16:creationId xmlns:a16="http://schemas.microsoft.com/office/drawing/2014/main" id="{6F8A665B-1DF2-BAC9-FDA6-A1D5D6530D10}"/>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31" name="Group 184">
                <a:extLst>
                  <a:ext uri="{FF2B5EF4-FFF2-40B4-BE49-F238E27FC236}">
                    <a16:creationId xmlns:a16="http://schemas.microsoft.com/office/drawing/2014/main" id="{E7105EF8-EEF1-9A37-A20E-2AE97EE69885}"/>
                  </a:ext>
                </a:extLst>
              </p:cNvPr>
              <p:cNvGrpSpPr>
                <a:grpSpLocks/>
              </p:cNvGrpSpPr>
              <p:nvPr/>
            </p:nvGrpSpPr>
            <p:grpSpPr bwMode="auto">
              <a:xfrm>
                <a:off x="3584" y="4007"/>
                <a:ext cx="6028" cy="1179"/>
                <a:chOff x="3528" y="3992"/>
                <a:chExt cx="6256" cy="1224"/>
              </a:xfrm>
            </p:grpSpPr>
            <p:sp>
              <p:nvSpPr>
                <p:cNvPr id="1150" name="Freeform 185">
                  <a:extLst>
                    <a:ext uri="{FF2B5EF4-FFF2-40B4-BE49-F238E27FC236}">
                      <a16:creationId xmlns:a16="http://schemas.microsoft.com/office/drawing/2014/main" id="{66E63F92-11A8-97B6-64C8-36DDD4BADD70}"/>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Freeform 186">
                  <a:extLst>
                    <a:ext uri="{FF2B5EF4-FFF2-40B4-BE49-F238E27FC236}">
                      <a16:creationId xmlns:a16="http://schemas.microsoft.com/office/drawing/2014/main" id="{FC213448-23D6-F2EE-BD01-F72405531D3D}"/>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Freeform 187">
                  <a:extLst>
                    <a:ext uri="{FF2B5EF4-FFF2-40B4-BE49-F238E27FC236}">
                      <a16:creationId xmlns:a16="http://schemas.microsoft.com/office/drawing/2014/main" id="{0068A3CF-8399-811B-83F4-4B95FF8ADF48}"/>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Freeform 188">
                  <a:extLst>
                    <a:ext uri="{FF2B5EF4-FFF2-40B4-BE49-F238E27FC236}">
                      <a16:creationId xmlns:a16="http://schemas.microsoft.com/office/drawing/2014/main" id="{9918B4FB-B121-3018-20AA-49C6AA2B38C0}"/>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Freeform 189">
                  <a:extLst>
                    <a:ext uri="{FF2B5EF4-FFF2-40B4-BE49-F238E27FC236}">
                      <a16:creationId xmlns:a16="http://schemas.microsoft.com/office/drawing/2014/main" id="{7E3DC2FA-1131-B550-0346-507DA8074EBF}"/>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Rectangle 190">
                  <a:extLst>
                    <a:ext uri="{FF2B5EF4-FFF2-40B4-BE49-F238E27FC236}">
                      <a16:creationId xmlns:a16="http://schemas.microsoft.com/office/drawing/2014/main" id="{06E09F20-8876-EC95-0A9E-D13C58F7D8E0}"/>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Rectangle 191">
                  <a:extLst>
                    <a:ext uri="{FF2B5EF4-FFF2-40B4-BE49-F238E27FC236}">
                      <a16:creationId xmlns:a16="http://schemas.microsoft.com/office/drawing/2014/main" id="{8987BE5D-AE44-7353-A1D4-307CB652A317}"/>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Rectangle 192">
                  <a:extLst>
                    <a:ext uri="{FF2B5EF4-FFF2-40B4-BE49-F238E27FC236}">
                      <a16:creationId xmlns:a16="http://schemas.microsoft.com/office/drawing/2014/main" id="{B4BA44A1-F856-1E71-27DE-02A19B13E537}"/>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Freeform 193">
                  <a:extLst>
                    <a:ext uri="{FF2B5EF4-FFF2-40B4-BE49-F238E27FC236}">
                      <a16:creationId xmlns:a16="http://schemas.microsoft.com/office/drawing/2014/main" id="{5A8EE4D8-82E5-81C0-1FC9-FCBB7F3B9029}"/>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2" name="Group 194">
                <a:extLst>
                  <a:ext uri="{FF2B5EF4-FFF2-40B4-BE49-F238E27FC236}">
                    <a16:creationId xmlns:a16="http://schemas.microsoft.com/office/drawing/2014/main" id="{B33F507F-559C-CF67-97B2-72EF7EE143AF}"/>
                  </a:ext>
                </a:extLst>
              </p:cNvPr>
              <p:cNvGrpSpPr>
                <a:grpSpLocks/>
              </p:cNvGrpSpPr>
              <p:nvPr/>
            </p:nvGrpSpPr>
            <p:grpSpPr bwMode="auto">
              <a:xfrm>
                <a:off x="3553" y="5390"/>
                <a:ext cx="5996" cy="189"/>
                <a:chOff x="3553" y="5390"/>
                <a:chExt cx="5996" cy="189"/>
              </a:xfrm>
            </p:grpSpPr>
            <p:sp>
              <p:nvSpPr>
                <p:cNvPr id="1135" name="Rectangle 195">
                  <a:extLst>
                    <a:ext uri="{FF2B5EF4-FFF2-40B4-BE49-F238E27FC236}">
                      <a16:creationId xmlns:a16="http://schemas.microsoft.com/office/drawing/2014/main" id="{691CBC8F-E485-2AC7-99D9-85A1A3A0E04C}"/>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6" name="Rectangle 196">
                  <a:extLst>
                    <a:ext uri="{FF2B5EF4-FFF2-40B4-BE49-F238E27FC236}">
                      <a16:creationId xmlns:a16="http://schemas.microsoft.com/office/drawing/2014/main" id="{1A4B18C9-E451-5980-87D5-EC4E6C70060F}"/>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37" name="Group 197">
                  <a:extLst>
                    <a:ext uri="{FF2B5EF4-FFF2-40B4-BE49-F238E27FC236}">
                      <a16:creationId xmlns:a16="http://schemas.microsoft.com/office/drawing/2014/main" id="{136824ED-23E0-A9AC-4006-56A32A088FAD}"/>
                    </a:ext>
                  </a:extLst>
                </p:cNvPr>
                <p:cNvGrpSpPr>
                  <a:grpSpLocks/>
                </p:cNvGrpSpPr>
                <p:nvPr/>
              </p:nvGrpSpPr>
              <p:grpSpPr bwMode="auto">
                <a:xfrm>
                  <a:off x="5295" y="5390"/>
                  <a:ext cx="2541" cy="189"/>
                  <a:chOff x="5295" y="10251"/>
                  <a:chExt cx="2541" cy="189"/>
                </a:xfrm>
              </p:grpSpPr>
              <p:sp>
                <p:nvSpPr>
                  <p:cNvPr id="1138" name="WordArt 198">
                    <a:extLst>
                      <a:ext uri="{FF2B5EF4-FFF2-40B4-BE49-F238E27FC236}">
                        <a16:creationId xmlns:a16="http://schemas.microsoft.com/office/drawing/2014/main" id="{8B94B2EE-6309-1009-38E9-9D1E422AA884}"/>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139" name="WordArt 199">
                    <a:extLst>
                      <a:ext uri="{FF2B5EF4-FFF2-40B4-BE49-F238E27FC236}">
                        <a16:creationId xmlns:a16="http://schemas.microsoft.com/office/drawing/2014/main" id="{E43A6D7F-3B1A-BC5A-7F2D-FB75BBABF977}"/>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140" name="WordArt 200">
                    <a:extLst>
                      <a:ext uri="{FF2B5EF4-FFF2-40B4-BE49-F238E27FC236}">
                        <a16:creationId xmlns:a16="http://schemas.microsoft.com/office/drawing/2014/main" id="{3DFC847B-D889-B2F6-24D3-9388B16CEBAA}"/>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141" name="WordArt 201">
                    <a:extLst>
                      <a:ext uri="{FF2B5EF4-FFF2-40B4-BE49-F238E27FC236}">
                        <a16:creationId xmlns:a16="http://schemas.microsoft.com/office/drawing/2014/main" id="{C7AE4F7E-F571-FBC8-D95C-27B1A597679D}"/>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1142" name="WordArt 202">
                    <a:extLst>
                      <a:ext uri="{FF2B5EF4-FFF2-40B4-BE49-F238E27FC236}">
                        <a16:creationId xmlns:a16="http://schemas.microsoft.com/office/drawing/2014/main" id="{95494E9F-8670-3844-94E4-8163E4BFD64B}"/>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1143" name="WordArt 203">
                    <a:extLst>
                      <a:ext uri="{FF2B5EF4-FFF2-40B4-BE49-F238E27FC236}">
                        <a16:creationId xmlns:a16="http://schemas.microsoft.com/office/drawing/2014/main" id="{F374803C-5C1C-709B-50C2-9158B095BE1E}"/>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1144" name="WordArt 204">
                    <a:extLst>
                      <a:ext uri="{FF2B5EF4-FFF2-40B4-BE49-F238E27FC236}">
                        <a16:creationId xmlns:a16="http://schemas.microsoft.com/office/drawing/2014/main" id="{B239E330-B60D-F5EA-17E7-D63D7688B378}"/>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1145" name="WordArt 205">
                    <a:extLst>
                      <a:ext uri="{FF2B5EF4-FFF2-40B4-BE49-F238E27FC236}">
                        <a16:creationId xmlns:a16="http://schemas.microsoft.com/office/drawing/2014/main" id="{8CA8753D-D989-2B97-51BD-3FF9954D94D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1146" name="WordArt 206">
                    <a:extLst>
                      <a:ext uri="{FF2B5EF4-FFF2-40B4-BE49-F238E27FC236}">
                        <a16:creationId xmlns:a16="http://schemas.microsoft.com/office/drawing/2014/main" id="{07F8D4A6-A5E0-3BE7-55B3-87269A1C2A41}"/>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1147" name="WordArt 207">
                    <a:extLst>
                      <a:ext uri="{FF2B5EF4-FFF2-40B4-BE49-F238E27FC236}">
                        <a16:creationId xmlns:a16="http://schemas.microsoft.com/office/drawing/2014/main" id="{935DB84B-7DF7-B87F-F934-EE1E8EAA5DA6}"/>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1148" name="WordArt 208">
                    <a:extLst>
                      <a:ext uri="{FF2B5EF4-FFF2-40B4-BE49-F238E27FC236}">
                        <a16:creationId xmlns:a16="http://schemas.microsoft.com/office/drawing/2014/main" id="{81E0D61F-8D38-6464-9619-E68D083207A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1149" name="WordArt 209">
                    <a:extLst>
                      <a:ext uri="{FF2B5EF4-FFF2-40B4-BE49-F238E27FC236}">
                        <a16:creationId xmlns:a16="http://schemas.microsoft.com/office/drawing/2014/main" id="{B853A28D-0F9D-220C-122F-55DA58A36AE8}"/>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33" name="Freeform 210">
                <a:extLst>
                  <a:ext uri="{FF2B5EF4-FFF2-40B4-BE49-F238E27FC236}">
                    <a16:creationId xmlns:a16="http://schemas.microsoft.com/office/drawing/2014/main" id="{517056D8-DA1E-F2B3-D6F1-95C4102E35F7}"/>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Freeform 211">
                <a:extLst>
                  <a:ext uri="{FF2B5EF4-FFF2-40B4-BE49-F238E27FC236}">
                    <a16:creationId xmlns:a16="http://schemas.microsoft.com/office/drawing/2014/main" id="{D60EDBA5-9D9B-B999-6D0B-62D20CF34775}"/>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5" name="図 4">
            <a:extLst>
              <a:ext uri="{FF2B5EF4-FFF2-40B4-BE49-F238E27FC236}">
                <a16:creationId xmlns:a16="http://schemas.microsoft.com/office/drawing/2014/main" id="{DE6C806C-F2C8-458A-E54B-14E7341C1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807" y="3077317"/>
            <a:ext cx="1214388" cy="193543"/>
          </a:xfrm>
          <a:prstGeom prst="rect">
            <a:avLst/>
          </a:prstGeom>
        </p:spPr>
      </p:pic>
      <p:grpSp>
        <p:nvGrpSpPr>
          <p:cNvPr id="38" name="グループ化 37">
            <a:extLst>
              <a:ext uri="{FF2B5EF4-FFF2-40B4-BE49-F238E27FC236}">
                <a16:creationId xmlns:a16="http://schemas.microsoft.com/office/drawing/2014/main" id="{581C4899-CC76-F004-ADA6-854F8A6E427E}"/>
              </a:ext>
            </a:extLst>
          </p:cNvPr>
          <p:cNvGrpSpPr/>
          <p:nvPr/>
        </p:nvGrpSpPr>
        <p:grpSpPr>
          <a:xfrm>
            <a:off x="0" y="0"/>
            <a:ext cx="7559675" cy="2224526"/>
            <a:chOff x="0" y="0"/>
            <a:chExt cx="7559675" cy="2224526"/>
          </a:xfrm>
        </p:grpSpPr>
        <p:sp>
          <p:nvSpPr>
            <p:cNvPr id="1039" name="正方形/長方形 1038">
              <a:extLst>
                <a:ext uri="{FF2B5EF4-FFF2-40B4-BE49-F238E27FC236}">
                  <a16:creationId xmlns:a16="http://schemas.microsoft.com/office/drawing/2014/main" id="{9CF19507-D2BB-C9C7-3857-FF676F31057C}"/>
                </a:ext>
              </a:extLst>
            </p:cNvPr>
            <p:cNvSpPr/>
            <p:nvPr/>
          </p:nvSpPr>
          <p:spPr>
            <a:xfrm>
              <a:off x="0" y="0"/>
              <a:ext cx="3143722" cy="222452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3970D357-58E1-3100-9807-30C60493C22C}"/>
                </a:ext>
              </a:extLst>
            </p:cNvPr>
            <p:cNvPicPr>
              <a:picLocks noChangeAspect="1"/>
            </p:cNvPicPr>
            <p:nvPr/>
          </p:nvPicPr>
          <p:blipFill>
            <a:blip r:embed="rId6">
              <a:alphaModFix amt="69000"/>
              <a:extLst>
                <a:ext uri="{28A0092B-C50C-407E-A947-70E740481C1C}">
                  <a14:useLocalDpi xmlns:a14="http://schemas.microsoft.com/office/drawing/2010/main" val="0"/>
                </a:ext>
              </a:extLst>
            </a:blip>
            <a:srcRect r="3198"/>
            <a:stretch/>
          </p:blipFill>
          <p:spPr>
            <a:xfrm>
              <a:off x="3146699" y="0"/>
              <a:ext cx="4412976" cy="2220497"/>
            </a:xfrm>
            <a:prstGeom prst="rect">
              <a:avLst/>
            </a:prstGeom>
          </p:spPr>
        </p:pic>
        <p:sp>
          <p:nvSpPr>
            <p:cNvPr id="1028" name="テキスト ボックス 1027">
              <a:extLst>
                <a:ext uri="{FF2B5EF4-FFF2-40B4-BE49-F238E27FC236}">
                  <a16:creationId xmlns:a16="http://schemas.microsoft.com/office/drawing/2014/main" id="{C3C349BB-780F-E0FA-CF5A-CF68C73758A4}"/>
                </a:ext>
              </a:extLst>
            </p:cNvPr>
            <p:cNvSpPr txBox="1"/>
            <p:nvPr/>
          </p:nvSpPr>
          <p:spPr>
            <a:xfrm>
              <a:off x="357299" y="1630465"/>
              <a:ext cx="2641600"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029" name="テキスト ボックス 1028">
              <a:extLst>
                <a:ext uri="{FF2B5EF4-FFF2-40B4-BE49-F238E27FC236}">
                  <a16:creationId xmlns:a16="http://schemas.microsoft.com/office/drawing/2014/main" id="{BA1F3349-3BE6-9AA8-4411-8C8D9AA843C4}"/>
                </a:ext>
              </a:extLst>
            </p:cNvPr>
            <p:cNvSpPr txBox="1"/>
            <p:nvPr/>
          </p:nvSpPr>
          <p:spPr>
            <a:xfrm>
              <a:off x="47026" y="1661243"/>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031" name="Picture 3">
              <a:extLst>
                <a:ext uri="{FF2B5EF4-FFF2-40B4-BE49-F238E27FC236}">
                  <a16:creationId xmlns:a16="http://schemas.microsoft.com/office/drawing/2014/main" id="{6F22D2A9-7E9B-1936-0E2D-4CA044034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00" y="25087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8" name="テキスト ボックス 1077">
              <a:extLst>
                <a:ext uri="{FF2B5EF4-FFF2-40B4-BE49-F238E27FC236}">
                  <a16:creationId xmlns:a16="http://schemas.microsoft.com/office/drawing/2014/main" id="{BA0F0883-C2D5-7316-C55B-F321FCC04352}"/>
                </a:ext>
              </a:extLst>
            </p:cNvPr>
            <p:cNvSpPr txBox="1"/>
            <p:nvPr/>
          </p:nvSpPr>
          <p:spPr>
            <a:xfrm>
              <a:off x="177200" y="753840"/>
              <a:ext cx="2917217" cy="707886"/>
            </a:xfrm>
            <a:prstGeom prst="rect">
              <a:avLst/>
            </a:prstGeom>
            <a:noFill/>
          </p:spPr>
          <p:txBody>
            <a:bodyPr wrap="square" rtlCol="0">
              <a:spAutoFit/>
            </a:bodyPr>
            <a:lstStyle/>
            <a:p>
              <a:r>
                <a:rPr lang="en-US" altLang="ja-JP" sz="2000" b="1" i="0" dirty="0">
                  <a:solidFill>
                    <a:srgbClr val="FFFFFF"/>
                  </a:solidFill>
                  <a:effectLst/>
                  <a:latin typeface="3ds"/>
                </a:rPr>
                <a:t>SIEMENS  SimCenter</a:t>
              </a:r>
            </a:p>
            <a:p>
              <a:r>
                <a:rPr lang="ja-JP" altLang="en-US" sz="2000" b="1" i="0" dirty="0">
                  <a:solidFill>
                    <a:srgbClr val="FFFFFF"/>
                  </a:solidFill>
                  <a:effectLst/>
                  <a:latin typeface="3ds"/>
                </a:rPr>
                <a:t>重機エンジニアリング</a:t>
              </a:r>
              <a:endParaRPr lang="en-US" altLang="ja-JP" sz="2000" b="1" i="0" dirty="0">
                <a:solidFill>
                  <a:srgbClr val="FFFFFF"/>
                </a:solidFill>
                <a:effectLst/>
                <a:latin typeface="3ds"/>
              </a:endParaRPr>
            </a:p>
          </p:txBody>
        </p:sp>
        <p:pic>
          <p:nvPicPr>
            <p:cNvPr id="1088" name="図 1087">
              <a:extLst>
                <a:ext uri="{FF2B5EF4-FFF2-40B4-BE49-F238E27FC236}">
                  <a16:creationId xmlns:a16="http://schemas.microsoft.com/office/drawing/2014/main" id="{BE71FDC6-5D7B-D561-0A35-B986459192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9290" y="319948"/>
              <a:ext cx="1860385" cy="1901810"/>
            </a:xfrm>
            <a:prstGeom prst="rect">
              <a:avLst/>
            </a:prstGeom>
            <a:effectLst>
              <a:outerShdw blurRad="50800" dist="76200" dir="2700000" algn="tl" rotWithShape="0">
                <a:schemeClr val="bg1">
                  <a:lumMod val="95000"/>
                  <a:alpha val="40000"/>
                </a:schemeClr>
              </a:outerShdw>
            </a:effectLst>
          </p:spPr>
        </p:pic>
        <p:pic>
          <p:nvPicPr>
            <p:cNvPr id="1159" name="図 1158">
              <a:extLst>
                <a:ext uri="{FF2B5EF4-FFF2-40B4-BE49-F238E27FC236}">
                  <a16:creationId xmlns:a16="http://schemas.microsoft.com/office/drawing/2014/main" id="{1F801501-CFB6-5FA7-8ADF-AF568733B1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6611" y="1570540"/>
              <a:ext cx="504259" cy="504259"/>
            </a:xfrm>
            <a:prstGeom prst="rect">
              <a:avLst/>
            </a:prstGeom>
          </p:spPr>
        </p:pic>
        <p:cxnSp>
          <p:nvCxnSpPr>
            <p:cNvPr id="8" name="直線コネクタ 7">
              <a:extLst>
                <a:ext uri="{FF2B5EF4-FFF2-40B4-BE49-F238E27FC236}">
                  <a16:creationId xmlns:a16="http://schemas.microsoft.com/office/drawing/2014/main" id="{33FC32CE-74B2-FBD9-7145-A05C716D42C2}"/>
                </a:ext>
              </a:extLst>
            </p:cNvPr>
            <p:cNvCxnSpPr/>
            <p:nvPr/>
          </p:nvCxnSpPr>
          <p:spPr>
            <a:xfrm>
              <a:off x="177200" y="1544036"/>
              <a:ext cx="2659652"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7CD61B27-EAA1-B301-08A1-7A4486BA75CA}"/>
              </a:ext>
            </a:extLst>
          </p:cNvPr>
          <p:cNvGrpSpPr/>
          <p:nvPr/>
        </p:nvGrpSpPr>
        <p:grpSpPr>
          <a:xfrm>
            <a:off x="97624" y="2444858"/>
            <a:ext cx="2402216" cy="1945470"/>
            <a:chOff x="97624" y="2444858"/>
            <a:chExt cx="2402216" cy="1945470"/>
          </a:xfrm>
        </p:grpSpPr>
        <p:pic>
          <p:nvPicPr>
            <p:cNvPr id="9" name="Picture 2" descr="熱管理シミュレーションの結果を重ね合わせた農業用重機の画像">
              <a:extLst>
                <a:ext uri="{FF2B5EF4-FFF2-40B4-BE49-F238E27FC236}">
                  <a16:creationId xmlns:a16="http://schemas.microsoft.com/office/drawing/2014/main" id="{10CC9330-F90D-35B0-DEF3-ABAA6274D9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24" y="2444858"/>
              <a:ext cx="2402216" cy="12649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rove the thermal management of an hybrid heavy equipment using Computational Fluid Dynamics (CFD) simulation">
              <a:extLst>
                <a:ext uri="{FF2B5EF4-FFF2-40B4-BE49-F238E27FC236}">
                  <a16:creationId xmlns:a16="http://schemas.microsoft.com/office/drawing/2014/main" id="{9146E92A-33B3-EB8A-CC52-0D47785A7B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119" y="3407713"/>
              <a:ext cx="1746626" cy="98261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図 11">
            <a:extLst>
              <a:ext uri="{FF2B5EF4-FFF2-40B4-BE49-F238E27FC236}">
                <a16:creationId xmlns:a16="http://schemas.microsoft.com/office/drawing/2014/main" id="{71CB876C-AB87-6EFB-CA2A-72CF842D9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75" y="4734946"/>
            <a:ext cx="1214388" cy="193543"/>
          </a:xfrm>
          <a:prstGeom prst="rect">
            <a:avLst/>
          </a:prstGeom>
        </p:spPr>
      </p:pic>
      <p:cxnSp>
        <p:nvCxnSpPr>
          <p:cNvPr id="14" name="直線コネクタ 13">
            <a:extLst>
              <a:ext uri="{FF2B5EF4-FFF2-40B4-BE49-F238E27FC236}">
                <a16:creationId xmlns:a16="http://schemas.microsoft.com/office/drawing/2014/main" id="{69CB68FF-E87C-3F47-4470-E6436C882727}"/>
              </a:ext>
            </a:extLst>
          </p:cNvPr>
          <p:cNvCxnSpPr>
            <a:cxnSpLocks/>
          </p:cNvCxnSpPr>
          <p:nvPr/>
        </p:nvCxnSpPr>
        <p:spPr>
          <a:xfrm>
            <a:off x="97624" y="4562475"/>
            <a:ext cx="7363626" cy="0"/>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F5909F84-FD75-D68B-BC8F-75F348666466}"/>
              </a:ext>
            </a:extLst>
          </p:cNvPr>
          <p:cNvSpPr txBox="1"/>
          <p:nvPr/>
        </p:nvSpPr>
        <p:spPr>
          <a:xfrm>
            <a:off x="1538163" y="4682545"/>
            <a:ext cx="5937417" cy="338554"/>
          </a:xfrm>
          <a:prstGeom prst="rect">
            <a:avLst/>
          </a:prstGeom>
          <a:noFill/>
        </p:spPr>
        <p:txBody>
          <a:bodyPr wrap="square" rtlCol="0" anchor="ctr">
            <a:spAutoFit/>
          </a:bodyPr>
          <a:lstStyle/>
          <a:p>
            <a:r>
              <a:rPr kumimoji="1" lang="ja-JP" altLang="en-US" sz="1600" b="1" dirty="0"/>
              <a:t> 重機エンジニアリングソリューション </a:t>
            </a:r>
            <a:r>
              <a:rPr kumimoji="1" lang="ja-JP" altLang="en-US" sz="1200" b="1" dirty="0"/>
              <a:t>～ 重機の耐久性と構造健全性 ～</a:t>
            </a:r>
            <a:endParaRPr kumimoji="1" lang="en-US" altLang="ja-JP" b="1" dirty="0"/>
          </a:p>
        </p:txBody>
      </p:sp>
      <p:sp>
        <p:nvSpPr>
          <p:cNvPr id="16" name="テキスト ボックス 15">
            <a:extLst>
              <a:ext uri="{FF2B5EF4-FFF2-40B4-BE49-F238E27FC236}">
                <a16:creationId xmlns:a16="http://schemas.microsoft.com/office/drawing/2014/main" id="{B24F0CAA-D8DC-D20B-FB49-5B31A49361CE}"/>
              </a:ext>
            </a:extLst>
          </p:cNvPr>
          <p:cNvSpPr txBox="1"/>
          <p:nvPr/>
        </p:nvSpPr>
        <p:spPr>
          <a:xfrm>
            <a:off x="143662" y="5038852"/>
            <a:ext cx="7331918" cy="276999"/>
          </a:xfrm>
          <a:prstGeom prst="rect">
            <a:avLst/>
          </a:prstGeom>
          <a:noFill/>
        </p:spPr>
        <p:txBody>
          <a:bodyPr wrap="square" rtlCol="0">
            <a:spAutoFit/>
          </a:bodyPr>
          <a:lstStyle/>
          <a:p>
            <a:r>
              <a:rPr lang="en-US" altLang="ja-JP" sz="1200" b="1" i="0" u="none" strike="noStrike" baseline="0" dirty="0">
                <a:solidFill>
                  <a:srgbClr val="002060"/>
                </a:solidFill>
                <a:latin typeface="+mn-ea"/>
              </a:rPr>
              <a:t>CAE</a:t>
            </a:r>
            <a:r>
              <a:rPr lang="ja-JP" altLang="en-US" sz="1200" b="1" i="0" u="none" strike="noStrike" baseline="0" dirty="0">
                <a:solidFill>
                  <a:srgbClr val="002060"/>
                </a:solidFill>
                <a:latin typeface="+mn-ea"/>
              </a:rPr>
              <a:t>シミュレーションとテスト・ソリューションを組み合わせて高品質製品のエンジニアリングを実現 </a:t>
            </a:r>
          </a:p>
        </p:txBody>
      </p:sp>
      <p:sp>
        <p:nvSpPr>
          <p:cNvPr id="33" name="テキスト ボックス 32">
            <a:extLst>
              <a:ext uri="{FF2B5EF4-FFF2-40B4-BE49-F238E27FC236}">
                <a16:creationId xmlns:a16="http://schemas.microsoft.com/office/drawing/2014/main" id="{0F0AB61A-ED0C-FFC8-42B6-96C1CF7E5FD4}"/>
              </a:ext>
            </a:extLst>
          </p:cNvPr>
          <p:cNvSpPr txBox="1"/>
          <p:nvPr/>
        </p:nvSpPr>
        <p:spPr>
          <a:xfrm>
            <a:off x="162712" y="5305143"/>
            <a:ext cx="7252856" cy="338554"/>
          </a:xfrm>
          <a:prstGeom prst="rect">
            <a:avLst/>
          </a:prstGeom>
          <a:noFill/>
        </p:spPr>
        <p:txBody>
          <a:bodyPr wrap="square" rtlCol="0">
            <a:spAutoFit/>
          </a:bodyPr>
          <a:lstStyle/>
          <a:p>
            <a:r>
              <a:rPr kumimoji="1" lang="ja-JP" altLang="en-US" sz="800" dirty="0"/>
              <a:t>実環境の測定値を</a:t>
            </a:r>
            <a:r>
              <a:rPr kumimoji="1" lang="en-US" altLang="ja-JP" sz="800" dirty="0"/>
              <a:t>CAE</a:t>
            </a:r>
            <a:r>
              <a:rPr kumimoji="1" lang="ja-JP" altLang="en-US" sz="800" dirty="0"/>
              <a:t>に活用するため、シミュレーションのためのテストを実施。これにより現場で取得した実際のデータを</a:t>
            </a:r>
            <a:r>
              <a:rPr kumimoji="1" lang="en-US" altLang="ja-JP" sz="800" dirty="0"/>
              <a:t>3D</a:t>
            </a:r>
            <a:r>
              <a:rPr kumimoji="1" lang="ja-JP" altLang="en-US" sz="800" dirty="0"/>
              <a:t>シミュレーションの入力値として使用できます。テストの結果に基づいて、エンジニアがモデルを検証・更新し、すべてのモデルの重要なパラメーターを特定可能とします。</a:t>
            </a:r>
          </a:p>
        </p:txBody>
      </p:sp>
      <p:cxnSp>
        <p:nvCxnSpPr>
          <p:cNvPr id="35" name="直線コネクタ 34">
            <a:extLst>
              <a:ext uri="{FF2B5EF4-FFF2-40B4-BE49-F238E27FC236}">
                <a16:creationId xmlns:a16="http://schemas.microsoft.com/office/drawing/2014/main" id="{BFB1699B-70CA-CF75-4DEB-58B58F1CC8C4}"/>
              </a:ext>
            </a:extLst>
          </p:cNvPr>
          <p:cNvCxnSpPr>
            <a:cxnSpLocks/>
          </p:cNvCxnSpPr>
          <p:nvPr/>
        </p:nvCxnSpPr>
        <p:spPr>
          <a:xfrm>
            <a:off x="97624" y="9895933"/>
            <a:ext cx="7363626" cy="0"/>
          </a:xfrm>
          <a:prstGeom prst="line">
            <a:avLst/>
          </a:prstGeom>
        </p:spPr>
        <p:style>
          <a:lnRef idx="1">
            <a:schemeClr val="dk1"/>
          </a:lnRef>
          <a:fillRef idx="0">
            <a:schemeClr val="dk1"/>
          </a:fillRef>
          <a:effectRef idx="0">
            <a:schemeClr val="dk1"/>
          </a:effectRef>
          <a:fontRef idx="minor">
            <a:schemeClr val="tx1"/>
          </a:fontRef>
        </p:style>
      </p:cxnSp>
      <p:grpSp>
        <p:nvGrpSpPr>
          <p:cNvPr id="37" name="グループ化 36">
            <a:extLst>
              <a:ext uri="{FF2B5EF4-FFF2-40B4-BE49-F238E27FC236}">
                <a16:creationId xmlns:a16="http://schemas.microsoft.com/office/drawing/2014/main" id="{68F04A68-13E4-5FCA-9A6C-3D5828998B62}"/>
              </a:ext>
            </a:extLst>
          </p:cNvPr>
          <p:cNvGrpSpPr/>
          <p:nvPr/>
        </p:nvGrpSpPr>
        <p:grpSpPr>
          <a:xfrm>
            <a:off x="231495" y="5703171"/>
            <a:ext cx="7032495" cy="4078241"/>
            <a:chOff x="136245" y="5703171"/>
            <a:chExt cx="7032495" cy="4078241"/>
          </a:xfrm>
        </p:grpSpPr>
        <p:pic>
          <p:nvPicPr>
            <p:cNvPr id="20" name="図 19">
              <a:extLst>
                <a:ext uri="{FF2B5EF4-FFF2-40B4-BE49-F238E27FC236}">
                  <a16:creationId xmlns:a16="http://schemas.microsoft.com/office/drawing/2014/main" id="{577729D8-315F-83DE-81D0-ECBABB8ED3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096" y="5703171"/>
              <a:ext cx="2613816" cy="1502837"/>
            </a:xfrm>
            <a:prstGeom prst="rect">
              <a:avLst/>
            </a:prstGeom>
          </p:spPr>
        </p:pic>
        <p:pic>
          <p:nvPicPr>
            <p:cNvPr id="18" name="図 17">
              <a:extLst>
                <a:ext uri="{FF2B5EF4-FFF2-40B4-BE49-F238E27FC236}">
                  <a16:creationId xmlns:a16="http://schemas.microsoft.com/office/drawing/2014/main" id="{43386512-C06E-5880-DD3B-84AF840DE5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2499" y="5742160"/>
              <a:ext cx="1457006" cy="889676"/>
            </a:xfrm>
            <a:prstGeom prst="rect">
              <a:avLst/>
            </a:prstGeom>
          </p:spPr>
        </p:pic>
        <p:pic>
          <p:nvPicPr>
            <p:cNvPr id="22" name="図 21">
              <a:extLst>
                <a:ext uri="{FF2B5EF4-FFF2-40B4-BE49-F238E27FC236}">
                  <a16:creationId xmlns:a16="http://schemas.microsoft.com/office/drawing/2014/main" id="{475CFFF3-C246-1BCF-8A0A-645283ECBC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80639" y="5736314"/>
              <a:ext cx="2788101" cy="1333210"/>
            </a:xfrm>
            <a:prstGeom prst="rect">
              <a:avLst/>
            </a:prstGeom>
            <a:ln>
              <a:solidFill>
                <a:schemeClr val="bg1">
                  <a:lumMod val="75000"/>
                </a:schemeClr>
              </a:solidFill>
            </a:ln>
          </p:spPr>
        </p:pic>
        <p:pic>
          <p:nvPicPr>
            <p:cNvPr id="24" name="図 23">
              <a:extLst>
                <a:ext uri="{FF2B5EF4-FFF2-40B4-BE49-F238E27FC236}">
                  <a16:creationId xmlns:a16="http://schemas.microsoft.com/office/drawing/2014/main" id="{93E86C28-E8A9-37CD-EEA5-266DED49793B}"/>
                </a:ext>
              </a:extLst>
            </p:cNvPr>
            <p:cNvPicPr>
              <a:picLocks noChangeAspect="1"/>
            </p:cNvPicPr>
            <p:nvPr/>
          </p:nvPicPr>
          <p:blipFill>
            <a:blip r:embed="rId15">
              <a:extLst>
                <a:ext uri="{28A0092B-C50C-407E-A947-70E740481C1C}">
                  <a14:useLocalDpi xmlns:a14="http://schemas.microsoft.com/office/drawing/2010/main" val="0"/>
                </a:ext>
              </a:extLst>
            </a:blip>
            <a:srcRect l="2244" t="20938" r="19102" b="2103"/>
            <a:stretch/>
          </p:blipFill>
          <p:spPr>
            <a:xfrm>
              <a:off x="4896710" y="7218885"/>
              <a:ext cx="2272030" cy="1237490"/>
            </a:xfrm>
            <a:prstGeom prst="rect">
              <a:avLst/>
            </a:prstGeom>
            <a:ln>
              <a:solidFill>
                <a:schemeClr val="bg1">
                  <a:lumMod val="75000"/>
                </a:schemeClr>
              </a:solidFill>
            </a:ln>
          </p:spPr>
        </p:pic>
        <p:pic>
          <p:nvPicPr>
            <p:cNvPr id="28" name="図 27">
              <a:extLst>
                <a:ext uri="{FF2B5EF4-FFF2-40B4-BE49-F238E27FC236}">
                  <a16:creationId xmlns:a16="http://schemas.microsoft.com/office/drawing/2014/main" id="{F7F67B29-8089-D0CF-3F3F-5C6A24D039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64925" y="8513745"/>
              <a:ext cx="2303815" cy="1267667"/>
            </a:xfrm>
            <a:prstGeom prst="rect">
              <a:avLst/>
            </a:prstGeom>
            <a:ln>
              <a:solidFill>
                <a:schemeClr val="bg1">
                  <a:lumMod val="75000"/>
                </a:schemeClr>
              </a:solidFill>
            </a:ln>
          </p:spPr>
        </p:pic>
        <p:pic>
          <p:nvPicPr>
            <p:cNvPr id="30" name="図 29">
              <a:extLst>
                <a:ext uri="{FF2B5EF4-FFF2-40B4-BE49-F238E27FC236}">
                  <a16:creationId xmlns:a16="http://schemas.microsoft.com/office/drawing/2014/main" id="{518D921E-2D4B-2B21-FE12-06D9EB8485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537" y="7560688"/>
              <a:ext cx="4479814" cy="1813937"/>
            </a:xfrm>
            <a:prstGeom prst="rect">
              <a:avLst/>
            </a:prstGeom>
          </p:spPr>
        </p:pic>
        <p:sp>
          <p:nvSpPr>
            <p:cNvPr id="31" name="テキスト ボックス 30">
              <a:extLst>
                <a:ext uri="{FF2B5EF4-FFF2-40B4-BE49-F238E27FC236}">
                  <a16:creationId xmlns:a16="http://schemas.microsoft.com/office/drawing/2014/main" id="{7E0239E7-CCEC-CF5D-0C31-792366ED3843}"/>
                </a:ext>
              </a:extLst>
            </p:cNvPr>
            <p:cNvSpPr txBox="1"/>
            <p:nvPr/>
          </p:nvSpPr>
          <p:spPr>
            <a:xfrm>
              <a:off x="136245" y="7219138"/>
              <a:ext cx="2795103" cy="338554"/>
            </a:xfrm>
            <a:prstGeom prst="rect">
              <a:avLst/>
            </a:prstGeom>
            <a:noFill/>
          </p:spPr>
          <p:txBody>
            <a:bodyPr wrap="square" rtlCol="0">
              <a:spAutoFit/>
            </a:bodyPr>
            <a:lstStyle/>
            <a:p>
              <a:r>
                <a:rPr kumimoji="1" lang="ja-JP" altLang="en-US" sz="800" dirty="0">
                  <a:latin typeface="+mn-ea"/>
                </a:rPr>
                <a:t>現場データ収集とテストシステムを実行できる環境</a:t>
              </a:r>
              <a:endParaRPr kumimoji="1" lang="en-US" altLang="ja-JP" sz="800" dirty="0">
                <a:latin typeface="+mn-ea"/>
              </a:endParaRPr>
            </a:p>
            <a:p>
              <a:r>
                <a:rPr kumimoji="1" lang="ja-JP" altLang="en-US" sz="800" dirty="0">
                  <a:latin typeface="+mn-ea"/>
                </a:rPr>
                <a:t>収集したデータのクリーニング、検証、解析</a:t>
              </a:r>
            </a:p>
          </p:txBody>
        </p:sp>
        <p:sp>
          <p:nvSpPr>
            <p:cNvPr id="32" name="テキスト ボックス 31">
              <a:extLst>
                <a:ext uri="{FF2B5EF4-FFF2-40B4-BE49-F238E27FC236}">
                  <a16:creationId xmlns:a16="http://schemas.microsoft.com/office/drawing/2014/main" id="{0C006AFA-B34B-DB79-5B32-919C10D36FD0}"/>
                </a:ext>
              </a:extLst>
            </p:cNvPr>
            <p:cNvSpPr txBox="1"/>
            <p:nvPr/>
          </p:nvSpPr>
          <p:spPr>
            <a:xfrm>
              <a:off x="2855092" y="6678096"/>
              <a:ext cx="1326480" cy="707886"/>
            </a:xfrm>
            <a:prstGeom prst="rect">
              <a:avLst/>
            </a:prstGeom>
            <a:noFill/>
          </p:spPr>
          <p:txBody>
            <a:bodyPr wrap="square" rtlCol="0">
              <a:spAutoFit/>
            </a:bodyPr>
            <a:lstStyle/>
            <a:p>
              <a:r>
                <a:rPr kumimoji="1" lang="ja-JP" altLang="en-US" sz="800" dirty="0"/>
                <a:t>柔軟なコネクティビティ</a:t>
              </a:r>
              <a:endParaRPr kumimoji="1" lang="en-US" altLang="ja-JP" sz="800" dirty="0"/>
            </a:p>
            <a:p>
              <a:endParaRPr kumimoji="1" lang="en-US" altLang="ja-JP" sz="800" dirty="0"/>
            </a:p>
            <a:p>
              <a:r>
                <a:rPr kumimoji="1" lang="ja-JP" altLang="en-US" sz="800" dirty="0"/>
                <a:t>エンジニアが測定現場に立ち会う必要なく、テストデータを収集</a:t>
              </a:r>
            </a:p>
          </p:txBody>
        </p:sp>
        <p:sp>
          <p:nvSpPr>
            <p:cNvPr id="34" name="テキスト ボックス 33">
              <a:extLst>
                <a:ext uri="{FF2B5EF4-FFF2-40B4-BE49-F238E27FC236}">
                  <a16:creationId xmlns:a16="http://schemas.microsoft.com/office/drawing/2014/main" id="{97BC436C-2DA2-06F8-20DD-FFD68EF229E7}"/>
                </a:ext>
              </a:extLst>
            </p:cNvPr>
            <p:cNvSpPr txBox="1"/>
            <p:nvPr/>
          </p:nvSpPr>
          <p:spPr>
            <a:xfrm>
              <a:off x="180175" y="9288307"/>
              <a:ext cx="4479814" cy="461665"/>
            </a:xfrm>
            <a:prstGeom prst="rect">
              <a:avLst/>
            </a:prstGeom>
            <a:noFill/>
          </p:spPr>
          <p:txBody>
            <a:bodyPr wrap="square" rtlCol="0">
              <a:spAutoFit/>
            </a:bodyPr>
            <a:lstStyle/>
            <a:p>
              <a:r>
                <a:rPr kumimoji="1" lang="ja-JP" altLang="en-US" sz="800" dirty="0"/>
                <a:t>重機開発プログラムに必要なさまざまな物理学に基づいて、実際の運用を理解することを目的として設計されています。実環境の豊富なデータがあってはじめてエンジニアは、重機の実際の用途を理解し、製品耐用期間の現実的な目標を設定できます。</a:t>
              </a:r>
            </a:p>
          </p:txBody>
        </p:sp>
        <p:sp>
          <p:nvSpPr>
            <p:cNvPr id="36" name="テキスト ボックス 35">
              <a:extLst>
                <a:ext uri="{FF2B5EF4-FFF2-40B4-BE49-F238E27FC236}">
                  <a16:creationId xmlns:a16="http://schemas.microsoft.com/office/drawing/2014/main" id="{0564D0DA-7351-44F8-97BC-2511A5251FE1}"/>
                </a:ext>
              </a:extLst>
            </p:cNvPr>
            <p:cNvSpPr txBox="1"/>
            <p:nvPr/>
          </p:nvSpPr>
          <p:spPr>
            <a:xfrm>
              <a:off x="2972963" y="7512274"/>
              <a:ext cx="1953782" cy="338554"/>
            </a:xfrm>
            <a:prstGeom prst="rect">
              <a:avLst/>
            </a:prstGeom>
            <a:noFill/>
          </p:spPr>
          <p:txBody>
            <a:bodyPr wrap="square" rtlCol="0">
              <a:spAutoFit/>
            </a:bodyPr>
            <a:lstStyle/>
            <a:p>
              <a:r>
                <a:rPr kumimoji="1" lang="en-US" altLang="ja-JP" sz="800" dirty="0"/>
                <a:t>CAD</a:t>
              </a:r>
              <a:r>
                <a:rPr kumimoji="1" lang="ja-JP" altLang="en-US" sz="800" dirty="0"/>
                <a:t>と</a:t>
              </a:r>
              <a:r>
                <a:rPr kumimoji="1" lang="en-US" altLang="ja-JP" sz="800" dirty="0"/>
                <a:t>CAE</a:t>
              </a:r>
              <a:r>
                <a:rPr kumimoji="1" lang="ja-JP" altLang="en-US" sz="800" dirty="0"/>
                <a:t>を統合した包括的な</a:t>
              </a:r>
              <a:endParaRPr kumimoji="1" lang="en-US" altLang="ja-JP" sz="800" dirty="0"/>
            </a:p>
            <a:p>
              <a:r>
                <a:rPr kumimoji="1" lang="en-US" altLang="ja-JP" sz="800" dirty="0"/>
                <a:t>3D</a:t>
              </a:r>
              <a:r>
                <a:rPr kumimoji="1" lang="ja-JP" altLang="en-US" sz="800" dirty="0"/>
                <a:t>シミュレーション・ソリューション</a:t>
              </a:r>
            </a:p>
          </p:txBody>
        </p:sp>
      </p:gr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81" name="図 80">
            <a:extLst>
              <a:ext uri="{FF2B5EF4-FFF2-40B4-BE49-F238E27FC236}">
                <a16:creationId xmlns:a16="http://schemas.microsoft.com/office/drawing/2014/main" id="{66B19D30-3E84-701F-DC28-B2B5BB56D18B}"/>
              </a:ext>
            </a:extLst>
          </p:cNvPr>
          <p:cNvPicPr>
            <a:picLocks noChangeAspect="1"/>
          </p:cNvPicPr>
          <p:nvPr/>
        </p:nvPicPr>
        <p:blipFill>
          <a:blip r:embed="rId2">
            <a:extLst>
              <a:ext uri="{28A0092B-C50C-407E-A947-70E740481C1C}">
                <a14:useLocalDpi xmlns:a14="http://schemas.microsoft.com/office/drawing/2010/main" val="0"/>
              </a:ext>
            </a:extLst>
          </a:blip>
          <a:srcRect l="2045" t="3322" r="2200" b="26059"/>
          <a:stretch/>
        </p:blipFill>
        <p:spPr>
          <a:xfrm>
            <a:off x="3125203" y="0"/>
            <a:ext cx="4434472" cy="2224526"/>
          </a:xfrm>
          <a:prstGeom prst="rect">
            <a:avLst/>
          </a:prstGeom>
        </p:spPr>
      </p:pic>
      <p:sp>
        <p:nvSpPr>
          <p:cNvPr id="82" name="正方形/長方形 81">
            <a:extLst>
              <a:ext uri="{FF2B5EF4-FFF2-40B4-BE49-F238E27FC236}">
                <a16:creationId xmlns:a16="http://schemas.microsoft.com/office/drawing/2014/main" id="{A3BF84D9-2B23-12BA-88B0-CF82139D7373}"/>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SIEMENS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Simcenter System Simulation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Xeon W3-2535   10C(P10+E0) /20T/P3.5-4.4GHz/TB3.0 4.6GHz </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GB</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32GB x4</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DDR5-4800  Registered ECC DIMM</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1.2V/1RANK</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960GB (M.2 NVMe)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Samsung PM9A3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採用  高耐久</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 5000Ada 48GB GDDR6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ECC</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1200W/100V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Plutinum</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11402" y="8403524"/>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 Workstation</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Simcenter System Simulation</a:t>
            </a:r>
            <a:endParaRPr lang="ja-JP" altLang="en-US" sz="3200" b="1" dirty="0">
              <a:latin typeface="游ゴシック" panose="020B0400000000000000" pitchFamily="50" charset="-128"/>
              <a:ea typeface="游ゴシック" panose="020B0400000000000000" pitchFamily="50" charset="-128"/>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重機エンジニアリング シミュレーション</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241136" y="2563067"/>
            <a:ext cx="4434472"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の構成が重機設計の</a:t>
            </a:r>
            <a:r>
              <a:rPr lang="en-US" altLang="ja-JP" dirty="0">
                <a:latin typeface="ヒラギノ角ゴ8" panose="020B0800000000000000" pitchFamily="50" charset="-128"/>
                <a:ea typeface="ヒラギノ角ゴ8" panose="020B0800000000000000" pitchFamily="50" charset="-128"/>
              </a:rPr>
              <a:t>CAE</a:t>
            </a:r>
            <a:r>
              <a:rPr lang="ja-JP" altLang="en-US" dirty="0">
                <a:latin typeface="ヒラギノ角ゴ8" panose="020B0800000000000000" pitchFamily="50" charset="-128"/>
                <a:ea typeface="ヒラギノ角ゴ8" panose="020B0800000000000000" pitchFamily="50" charset="-128"/>
              </a:rPr>
              <a:t>で高精度・効率的な計算を最適化</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564972" y="3541727"/>
            <a:ext cx="2713682" cy="276999"/>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最新</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 Intel Xeon W3-2535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2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672182" y="3856109"/>
            <a:ext cx="2358637"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Workstation</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用途の設計に開発されたエンベデッド プロセッサー。エンジニアリングシミュレーションに最適。</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670988" y="479033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RTX5000Ada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672182" y="5090947"/>
            <a:ext cx="2353250" cy="577081"/>
          </a:xfrm>
          <a:prstGeom prst="rect">
            <a:avLst/>
          </a:prstGeom>
          <a:noFill/>
        </p:spPr>
        <p:txBody>
          <a:bodyPr wrap="square">
            <a:spAutoFit/>
          </a:bodyPr>
          <a:lstStyle/>
          <a:p>
            <a:r>
              <a:rPr lang="en-US" altLang="ja-JP" sz="1050" dirty="0">
                <a:latin typeface="游ゴシック" panose="020B0400000000000000" pitchFamily="50" charset="-128"/>
                <a:ea typeface="游ゴシック" panose="020B0400000000000000" pitchFamily="50" charset="-128"/>
              </a:rPr>
              <a:t>Ada Lovelace</a:t>
            </a:r>
            <a:r>
              <a:rPr lang="ja-JP" altLang="en-US" sz="1050" dirty="0">
                <a:latin typeface="游ゴシック" panose="020B0400000000000000" pitchFamily="50" charset="-128"/>
                <a:ea typeface="游ゴシック" panose="020B0400000000000000" pitchFamily="50" charset="-128"/>
              </a:rPr>
              <a:t>アーキテクチャ採用</a:t>
            </a:r>
            <a:r>
              <a:rPr lang="en-US" altLang="ja-JP" sz="1050" dirty="0">
                <a:latin typeface="游ゴシック" panose="020B0400000000000000" pitchFamily="50" charset="-128"/>
                <a:ea typeface="游ゴシック" panose="020B0400000000000000" pitchFamily="50" charset="-128"/>
              </a:rPr>
              <a:t>RTX 5000 Ada</a:t>
            </a:r>
            <a:r>
              <a:rPr lang="ja-JP" altLang="en-US" sz="1050" dirty="0">
                <a:latin typeface="游ゴシック" panose="020B0400000000000000" pitchFamily="50" charset="-128"/>
                <a:ea typeface="游ゴシック" panose="020B0400000000000000" pitchFamily="50" charset="-128"/>
              </a:rPr>
              <a:t> プロフェッショナルワークフローの課題に対応する機能。　</a:t>
            </a: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348000" y="8345619"/>
            <a:ext cx="3760096" cy="923330"/>
            <a:chOff x="3348000" y="8213099"/>
            <a:chExt cx="3760096"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348000" y="8213099"/>
              <a:ext cx="3384000"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1,980,000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9" name="図 8">
            <a:extLst>
              <a:ext uri="{FF2B5EF4-FFF2-40B4-BE49-F238E27FC236}">
                <a16:creationId xmlns:a16="http://schemas.microsoft.com/office/drawing/2014/main" id="{DC5B937D-A2E4-D6EC-7435-AA23B5BD20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833" y="2961228"/>
            <a:ext cx="2901138" cy="2965737"/>
          </a:xfrm>
          <a:prstGeom prst="rect">
            <a:avLst/>
          </a:prstGeom>
        </p:spPr>
      </p:pic>
      <p:pic>
        <p:nvPicPr>
          <p:cNvPr id="68" name="図 67">
            <a:extLst>
              <a:ext uri="{FF2B5EF4-FFF2-40B4-BE49-F238E27FC236}">
                <a16:creationId xmlns:a16="http://schemas.microsoft.com/office/drawing/2014/main" id="{312FCF98-FF6C-4882-3693-F434085162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2327" y="4206838"/>
            <a:ext cx="674668" cy="674668"/>
          </a:xfrm>
          <a:prstGeom prst="rect">
            <a:avLst/>
          </a:prstGeom>
        </p:spPr>
      </p:pic>
      <p:pic>
        <p:nvPicPr>
          <p:cNvPr id="71" name="図 70">
            <a:extLst>
              <a:ext uri="{FF2B5EF4-FFF2-40B4-BE49-F238E27FC236}">
                <a16:creationId xmlns:a16="http://schemas.microsoft.com/office/drawing/2014/main" id="{A9280070-E747-CBC5-9ACC-664E057E8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241" y="3514602"/>
            <a:ext cx="958801" cy="958801"/>
          </a:xfrm>
          <a:prstGeom prst="rect">
            <a:avLst/>
          </a:prstGeom>
        </p:spPr>
      </p:pic>
      <p:pic>
        <p:nvPicPr>
          <p:cNvPr id="2050" name="Picture 16">
            <a:extLst>
              <a:ext uri="{FF2B5EF4-FFF2-40B4-BE49-F238E27FC236}">
                <a16:creationId xmlns:a16="http://schemas.microsoft.com/office/drawing/2014/main" id="{501C2219-87A2-8508-84F0-73C9DB26A6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2327" y="3160120"/>
            <a:ext cx="528315" cy="71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図 1111">
            <a:extLst>
              <a:ext uri="{FF2B5EF4-FFF2-40B4-BE49-F238E27FC236}">
                <a16:creationId xmlns:a16="http://schemas.microsoft.com/office/drawing/2014/main" id="{844B161E-58D8-09ED-5BD7-0D650A2D9E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657" y="4893327"/>
            <a:ext cx="1006631" cy="7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テキスト ボックス 77">
            <a:extLst>
              <a:ext uri="{FF2B5EF4-FFF2-40B4-BE49-F238E27FC236}">
                <a16:creationId xmlns:a16="http://schemas.microsoft.com/office/drawing/2014/main" id="{77E7B52D-0AA2-4C06-0F74-6D7117F481BF}"/>
              </a:ext>
            </a:extLst>
          </p:cNvPr>
          <p:cNvSpPr txBox="1"/>
          <p:nvPr/>
        </p:nvSpPr>
        <p:spPr>
          <a:xfrm>
            <a:off x="4652606" y="2563067"/>
            <a:ext cx="2543327" cy="338554"/>
          </a:xfrm>
          <a:prstGeom prst="rect">
            <a:avLst/>
          </a:prstGeom>
          <a:noFill/>
        </p:spPr>
        <p:txBody>
          <a:bodyPr wrap="square">
            <a:spAutoFit/>
          </a:bodyPr>
          <a:lstStyle/>
          <a:p>
            <a:r>
              <a:rPr lang="en-US" altLang="ja-JP" sz="1600" b="1" dirty="0">
                <a:latin typeface="+mn-ea"/>
              </a:rPr>
              <a:t>RTX5000Ada</a:t>
            </a:r>
            <a:r>
              <a:rPr lang="ja-JP" altLang="en-US" sz="1600" b="1" dirty="0">
                <a:latin typeface="+mn-ea"/>
              </a:rPr>
              <a:t> 搭載モデル</a:t>
            </a:r>
            <a:endParaRPr lang="en-US" altLang="ja-JP" sz="1600" b="1" dirty="0">
              <a:latin typeface="+mn-ea"/>
            </a:endParaRPr>
          </a:p>
        </p:txBody>
      </p:sp>
      <p:sp>
        <p:nvSpPr>
          <p:cNvPr id="63" name="正方形/長方形 62">
            <a:extLst>
              <a:ext uri="{FF2B5EF4-FFF2-40B4-BE49-F238E27FC236}">
                <a16:creationId xmlns:a16="http://schemas.microsoft.com/office/drawing/2014/main" id="{7F054D0A-9E08-93FE-7CA5-44AA6AA114A8}"/>
              </a:ext>
            </a:extLst>
          </p:cNvPr>
          <p:cNvSpPr/>
          <p:nvPr/>
        </p:nvSpPr>
        <p:spPr>
          <a:xfrm>
            <a:off x="0" y="0"/>
            <a:ext cx="3143722" cy="222452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テキスト ボックス 64">
            <a:extLst>
              <a:ext uri="{FF2B5EF4-FFF2-40B4-BE49-F238E27FC236}">
                <a16:creationId xmlns:a16="http://schemas.microsoft.com/office/drawing/2014/main" id="{E97539F8-4569-A18A-2E4E-9BD823E15192}"/>
              </a:ext>
            </a:extLst>
          </p:cNvPr>
          <p:cNvSpPr txBox="1"/>
          <p:nvPr/>
        </p:nvSpPr>
        <p:spPr>
          <a:xfrm>
            <a:off x="357299" y="1630465"/>
            <a:ext cx="2641600"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66" name="テキスト ボックス 65">
            <a:extLst>
              <a:ext uri="{FF2B5EF4-FFF2-40B4-BE49-F238E27FC236}">
                <a16:creationId xmlns:a16="http://schemas.microsoft.com/office/drawing/2014/main" id="{61362D5A-ACFA-7767-0AFB-CF3129983C65}"/>
              </a:ext>
            </a:extLst>
          </p:cNvPr>
          <p:cNvSpPr txBox="1"/>
          <p:nvPr/>
        </p:nvSpPr>
        <p:spPr>
          <a:xfrm>
            <a:off x="47026" y="1661243"/>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69" name="Picture 3">
            <a:extLst>
              <a:ext uri="{FF2B5EF4-FFF2-40B4-BE49-F238E27FC236}">
                <a16:creationId xmlns:a16="http://schemas.microsoft.com/office/drawing/2014/main" id="{69BF5A62-0099-C084-06DD-9B2C9611AB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200" y="25087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テキスト ボックス 71">
            <a:extLst>
              <a:ext uri="{FF2B5EF4-FFF2-40B4-BE49-F238E27FC236}">
                <a16:creationId xmlns:a16="http://schemas.microsoft.com/office/drawing/2014/main" id="{D578AF35-F3D7-8F40-3D3D-124F84D0F902}"/>
              </a:ext>
            </a:extLst>
          </p:cNvPr>
          <p:cNvSpPr txBox="1"/>
          <p:nvPr/>
        </p:nvSpPr>
        <p:spPr>
          <a:xfrm>
            <a:off x="177200" y="753840"/>
            <a:ext cx="2917217" cy="707886"/>
          </a:xfrm>
          <a:prstGeom prst="rect">
            <a:avLst/>
          </a:prstGeom>
          <a:noFill/>
        </p:spPr>
        <p:txBody>
          <a:bodyPr wrap="square" rtlCol="0">
            <a:spAutoFit/>
          </a:bodyPr>
          <a:lstStyle/>
          <a:p>
            <a:r>
              <a:rPr lang="en-US" altLang="ja-JP" sz="2000" b="1" i="0" dirty="0">
                <a:solidFill>
                  <a:srgbClr val="FFFFFF"/>
                </a:solidFill>
                <a:effectLst/>
                <a:latin typeface="3ds"/>
              </a:rPr>
              <a:t>SIEMENS  SimCenter</a:t>
            </a:r>
          </a:p>
          <a:p>
            <a:r>
              <a:rPr lang="ja-JP" altLang="en-US" sz="2000" b="1" i="0" dirty="0">
                <a:solidFill>
                  <a:srgbClr val="FFFFFF"/>
                </a:solidFill>
                <a:effectLst/>
                <a:latin typeface="3ds"/>
              </a:rPr>
              <a:t>重機エンジニアリング</a:t>
            </a:r>
            <a:endParaRPr lang="en-US" altLang="ja-JP" sz="2000" b="1" i="0" dirty="0">
              <a:solidFill>
                <a:srgbClr val="FFFFFF"/>
              </a:solidFill>
              <a:effectLst/>
              <a:latin typeface="3ds"/>
            </a:endParaRPr>
          </a:p>
        </p:txBody>
      </p:sp>
      <p:cxnSp>
        <p:nvCxnSpPr>
          <p:cNvPr id="77" name="直線コネクタ 76">
            <a:extLst>
              <a:ext uri="{FF2B5EF4-FFF2-40B4-BE49-F238E27FC236}">
                <a16:creationId xmlns:a16="http://schemas.microsoft.com/office/drawing/2014/main" id="{95EC2B0A-36B7-635B-5CA4-921A76623E52}"/>
              </a:ext>
            </a:extLst>
          </p:cNvPr>
          <p:cNvCxnSpPr/>
          <p:nvPr/>
        </p:nvCxnSpPr>
        <p:spPr>
          <a:xfrm>
            <a:off x="177200" y="1544036"/>
            <a:ext cx="2659652"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3" name="図 82">
            <a:extLst>
              <a:ext uri="{FF2B5EF4-FFF2-40B4-BE49-F238E27FC236}">
                <a16:creationId xmlns:a16="http://schemas.microsoft.com/office/drawing/2014/main" id="{FD3B62B6-5E39-3637-D109-8AA4C1960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6572" y="657068"/>
            <a:ext cx="1214388" cy="193543"/>
          </a:xfrm>
          <a:prstGeom prst="rect">
            <a:avLst/>
          </a:prstGeom>
        </p:spPr>
      </p:pic>
      <p:pic>
        <p:nvPicPr>
          <p:cNvPr id="89" name="図 88">
            <a:extLst>
              <a:ext uri="{FF2B5EF4-FFF2-40B4-BE49-F238E27FC236}">
                <a16:creationId xmlns:a16="http://schemas.microsoft.com/office/drawing/2014/main" id="{A0D815D5-2C44-5F44-F3BB-8FCBB04713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8795" y="4996962"/>
            <a:ext cx="1753702" cy="1204034"/>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1288</TotalTime>
  <Words>659</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3ds</vt:lpstr>
      <vt:lpstr>Yu Gothic UI</vt:lpstr>
      <vt:lpstr>ヒラギノ角ゴ4</vt:lpstr>
      <vt:lpstr>ヒラギノ角ゴ5</vt:lpstr>
      <vt:lpstr>ヒラギノ角ゴ6</vt:lpstr>
      <vt:lpstr>ヒラギノ角ゴ7</vt:lpstr>
      <vt:lpstr>ヒラギノ角ゴ8</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18</cp:revision>
  <dcterms:created xsi:type="dcterms:W3CDTF">2025-02-18T01:46:40Z</dcterms:created>
  <dcterms:modified xsi:type="dcterms:W3CDTF">2025-05-11T00:09:41Z</dcterms:modified>
</cp:coreProperties>
</file>